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5" r:id="rId5"/>
    <p:sldId id="261" r:id="rId6"/>
    <p:sldId id="266" r:id="rId7"/>
    <p:sldId id="267" r:id="rId8"/>
    <p:sldId id="264" r:id="rId9"/>
    <p:sldId id="258" r:id="rId10"/>
    <p:sldId id="270" r:id="rId11"/>
    <p:sldId id="269" r:id="rId12"/>
    <p:sldId id="262" r:id="rId13"/>
    <p:sldId id="26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660"/>
  </p:normalViewPr>
  <p:slideViewPr>
    <p:cSldViewPr>
      <p:cViewPr varScale="1">
        <p:scale>
          <a:sx n="86" d="100"/>
          <a:sy n="86" d="100"/>
        </p:scale>
        <p:origin x="108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7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8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20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0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3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0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2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95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0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07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9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65ACFB-FFDE-4F5C-BDB1-4CDCE7249612}" type="datetimeFigureOut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392E-2271-45AC-92B1-DCC8DDF41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4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Financial </a:t>
            </a:r>
            <a:r>
              <a:rPr lang="en-US" dirty="0" smtClean="0"/>
              <a:t>Crisis 2008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3000" y="3810000"/>
            <a:ext cx="6934200" cy="144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9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Impacts Of Crisis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275" t="13273" r="16327" b="12648"/>
          <a:stretch/>
        </p:blipFill>
        <p:spPr>
          <a:xfrm>
            <a:off x="723900" y="1439940"/>
            <a:ext cx="7696200" cy="483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3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Impacts on Financial Institutions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Major banks suffered from huge losses</a:t>
            </a:r>
          </a:p>
          <a:p>
            <a:r>
              <a:rPr lang="en-US" dirty="0" smtClean="0"/>
              <a:t>Lehman brothers went out of business</a:t>
            </a:r>
          </a:p>
          <a:p>
            <a:r>
              <a:rPr lang="en-US" dirty="0" smtClean="0"/>
              <a:t>Merrill Lynch had to sell itself to bank of America for a fraction of its former value </a:t>
            </a:r>
          </a:p>
          <a:p>
            <a:r>
              <a:rPr lang="en-US" dirty="0" smtClean="0"/>
              <a:t>Countrywide Financial Corporation, the biggest U.S. mortgage lender, eventually gets taken over by Bank of America</a:t>
            </a:r>
          </a:p>
          <a:p>
            <a:r>
              <a:rPr lang="en-US" dirty="0" smtClean="0"/>
              <a:t>In September 2008, AIG collapses as could not afford to pay all of these US mortgage defaults. The U.S. government nationalizes AIG by becoming 80 percent shareholder.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39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on India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00" t="11785" r="14224" b="10768"/>
          <a:stretch/>
        </p:blipFill>
        <p:spPr>
          <a:xfrm>
            <a:off x="762000" y="1524000"/>
            <a:ext cx="7239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19200"/>
            <a:ext cx="8229600" cy="38100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0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cs typeface="Times New Roman" panose="02020603050405020304" pitchFamily="18" charset="0"/>
              </a:rPr>
              <a:t>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financial crisis of 2007–2008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also known as 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global financial </a:t>
            </a:r>
            <a:r>
              <a:rPr lang="en-US" b="1" dirty="0" smtClean="0">
                <a:latin typeface="+mj-lt"/>
                <a:cs typeface="Times New Roman" panose="02020603050405020304" pitchFamily="18" charset="0"/>
              </a:rPr>
              <a:t>crisis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 and the </a:t>
            </a:r>
            <a:r>
              <a:rPr lang="en-US" b="1" dirty="0">
                <a:latin typeface="+mj-lt"/>
                <a:cs typeface="Times New Roman" panose="02020603050405020304" pitchFamily="18" charset="0"/>
              </a:rPr>
              <a:t>2008 financial crisis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, is considered by many economists to have been the worst financial crisis 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since 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the Great Depression of the </a:t>
            </a:r>
            <a:r>
              <a:rPr lang="en-US" dirty="0" smtClean="0">
                <a:latin typeface="+mj-lt"/>
                <a:cs typeface="Times New Roman" panose="02020603050405020304" pitchFamily="18" charset="0"/>
              </a:rPr>
              <a:t>1930s.</a:t>
            </a:r>
          </a:p>
          <a:p>
            <a:r>
              <a:rPr lang="en-US" dirty="0" smtClean="0">
                <a:latin typeface="+mj-lt"/>
                <a:cs typeface="Times New Roman" panose="02020603050405020304" pitchFamily="18" charset="0"/>
              </a:rPr>
              <a:t>Housing Bubble Formation = Lending Decision by Financial institutions + Borrowing Decision by individuals.</a:t>
            </a:r>
          </a:p>
          <a:p>
            <a:pPr marL="0" indent="0">
              <a:buNone/>
            </a:pPr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  <a:p>
            <a:endParaRPr lang="en-US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FED Interest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634" y="1417638"/>
            <a:ext cx="8229600" cy="4525963"/>
          </a:xfrm>
        </p:spPr>
        <p:txBody>
          <a:bodyPr/>
          <a:lstStyle/>
          <a:p>
            <a:r>
              <a:rPr lang="en-US" sz="2800" dirty="0"/>
              <a:t>The Federal Reserve Board (FED) manages the nation’s monetary policy by controlling money flow in system &amp; try to maintain stable economy.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C:\Users\XBBNMGD\Downloads\fed-funds-rate-historical-chart-2017-10-10-macrotr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6" y="2895600"/>
            <a:ext cx="8001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2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254" t="16148" r="35686" b="35162"/>
          <a:stretch/>
        </p:blipFill>
        <p:spPr>
          <a:xfrm>
            <a:off x="609600" y="295836"/>
            <a:ext cx="3581400" cy="244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29" t="16526" r="35699" b="35161"/>
          <a:stretch/>
        </p:blipFill>
        <p:spPr>
          <a:xfrm>
            <a:off x="1371600" y="3200400"/>
            <a:ext cx="609600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29" t="15898" r="35934" b="35035"/>
          <a:stretch/>
        </p:blipFill>
        <p:spPr>
          <a:xfrm>
            <a:off x="5181600" y="295835"/>
            <a:ext cx="3505200" cy="24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3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914400"/>
          </a:xfrm>
        </p:spPr>
        <p:txBody>
          <a:bodyPr/>
          <a:lstStyle/>
          <a:p>
            <a:r>
              <a:rPr lang="en-US" dirty="0" smtClean="0"/>
              <a:t>Mortgage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XBBNMGD\Desktop\Project\Mortg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458200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1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t="3529" b="9412"/>
          <a:stretch/>
        </p:blipFill>
        <p:spPr>
          <a:xfrm>
            <a:off x="228600" y="228600"/>
            <a:ext cx="8686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000" t="16890" r="35555" b="35998"/>
          <a:stretch/>
        </p:blipFill>
        <p:spPr>
          <a:xfrm>
            <a:off x="609600" y="533400"/>
            <a:ext cx="3962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00" t="15333" r="35555" b="34889"/>
          <a:stretch/>
        </p:blipFill>
        <p:spPr>
          <a:xfrm>
            <a:off x="4838700" y="533400"/>
            <a:ext cx="39624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000" t="16222" r="35555" b="34997"/>
          <a:stretch/>
        </p:blipFill>
        <p:spPr>
          <a:xfrm>
            <a:off x="609600" y="3429000"/>
            <a:ext cx="3962400" cy="266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5000" t="16223" r="35555" b="34888"/>
          <a:stretch/>
        </p:blipFill>
        <p:spPr>
          <a:xfrm>
            <a:off x="4838700" y="3429000"/>
            <a:ext cx="3962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Causes of Crisis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752600"/>
            <a:ext cx="82296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Relaxation in lending regulations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Poor creditworthiness of borrowers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Rising EMI due to higher interest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Borrowers unable to pay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Failure of banks and financial institutions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80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 Jones Price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 descr="C:\Users\XBBNMGD\Downloads\dow-jones-100-year-historical-chart-2017-10-10-macrotren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295400"/>
            <a:ext cx="84582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3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158</Words>
  <Application>Microsoft Office PowerPoint</Application>
  <PresentationFormat>On-screen Show (4:3)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Financial Crisis 2008</vt:lpstr>
      <vt:lpstr>PowerPoint Presentation</vt:lpstr>
      <vt:lpstr>FED Interest rates</vt:lpstr>
      <vt:lpstr>PowerPoint Presentation</vt:lpstr>
      <vt:lpstr>Mortgage home</vt:lpstr>
      <vt:lpstr>PowerPoint Presentation</vt:lpstr>
      <vt:lpstr>PowerPoint Presentation</vt:lpstr>
      <vt:lpstr>Causes of Crisis</vt:lpstr>
      <vt:lpstr>Dow Jones Price Change</vt:lpstr>
      <vt:lpstr>Impacts Of Crisis</vt:lpstr>
      <vt:lpstr>Impacts on Financial Institutions</vt:lpstr>
      <vt:lpstr>Impact on India</vt:lpstr>
      <vt:lpstr>Thank You!</vt:lpstr>
    </vt:vector>
  </TitlesOfParts>
  <Company>The Bank of New York Mellon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Crisis: Housing Bubble 2008</dc:title>
  <dc:creator>Gadhe, OmDeepak</dc:creator>
  <cp:lastModifiedBy>Shah, Pooja Hasmukh</cp:lastModifiedBy>
  <cp:revision>24</cp:revision>
  <dcterms:created xsi:type="dcterms:W3CDTF">2017-10-10T04:11:04Z</dcterms:created>
  <dcterms:modified xsi:type="dcterms:W3CDTF">2017-10-30T11:34:20Z</dcterms:modified>
</cp:coreProperties>
</file>